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37"/>
  </p:notesMasterIdLst>
  <p:sldIdLst>
    <p:sldId id="256" r:id="rId2"/>
    <p:sldId id="259" r:id="rId3"/>
    <p:sldId id="261" r:id="rId4"/>
    <p:sldId id="257" r:id="rId5"/>
    <p:sldId id="303" r:id="rId6"/>
    <p:sldId id="279" r:id="rId7"/>
    <p:sldId id="270" r:id="rId8"/>
    <p:sldId id="271" r:id="rId9"/>
    <p:sldId id="260" r:id="rId10"/>
    <p:sldId id="265" r:id="rId11"/>
    <p:sldId id="266" r:id="rId12"/>
    <p:sldId id="280" r:id="rId13"/>
    <p:sldId id="267" r:id="rId14"/>
    <p:sldId id="277" r:id="rId15"/>
    <p:sldId id="278" r:id="rId16"/>
    <p:sldId id="274" r:id="rId17"/>
    <p:sldId id="292" r:id="rId18"/>
    <p:sldId id="264" r:id="rId19"/>
    <p:sldId id="273" r:id="rId20"/>
    <p:sldId id="288" r:id="rId21"/>
    <p:sldId id="272" r:id="rId22"/>
    <p:sldId id="289" r:id="rId23"/>
    <p:sldId id="263" r:id="rId24"/>
    <p:sldId id="293" r:id="rId25"/>
    <p:sldId id="297" r:id="rId26"/>
    <p:sldId id="302" r:id="rId27"/>
    <p:sldId id="282" r:id="rId28"/>
    <p:sldId id="275" r:id="rId29"/>
    <p:sldId id="295" r:id="rId30"/>
    <p:sldId id="294" r:id="rId31"/>
    <p:sldId id="298" r:id="rId32"/>
    <p:sldId id="299" r:id="rId33"/>
    <p:sldId id="281" r:id="rId34"/>
    <p:sldId id="283"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5"/>
    <p:restoredTop sz="94685"/>
  </p:normalViewPr>
  <p:slideViewPr>
    <p:cSldViewPr snapToGrid="0" snapToObjects="1">
      <p:cViewPr varScale="1">
        <p:scale>
          <a:sx n="93" d="100"/>
          <a:sy n="93"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30/3/19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3/30/19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3/30/19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3/30/19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3/30/19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3/30/19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3/30/19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3/30/19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3/30/19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3/30/19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435638"/>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2066607"/>
            <a:ext cx="5651274" cy="3541714"/>
          </a:xfrm>
        </p:spPr>
        <p:txBody>
          <a:bodyPr>
            <a:normAutofit fontScale="92500"/>
          </a:bodyPr>
          <a:lstStyle/>
          <a:p>
            <a:r>
              <a:rPr lang="en-US" dirty="0"/>
              <a:t>A </a:t>
            </a:r>
            <a:r>
              <a:rPr lang="en-US" i="1" dirty="0">
                <a:solidFill>
                  <a:schemeClr val="accent5"/>
                </a:solidFill>
              </a:rPr>
              <a:t>ledger</a:t>
            </a:r>
            <a:r>
              <a:rPr lang="en-US" dirty="0"/>
              <a:t> is a </a:t>
            </a:r>
            <a:r>
              <a:rPr lang="en-US" dirty="0">
                <a:solidFill>
                  <a:schemeClr val="accent5"/>
                </a:solidFill>
              </a:rPr>
              <a:t>data structure that consists of an ordered list of transactions</a:t>
            </a:r>
            <a:r>
              <a:rPr lang="en-US" dirty="0"/>
              <a:t>.</a:t>
            </a:r>
          </a:p>
          <a:p>
            <a:r>
              <a:rPr lang="en-US" dirty="0"/>
              <a:t>A </a:t>
            </a:r>
            <a:r>
              <a:rPr lang="en-US" i="1" dirty="0">
                <a:solidFill>
                  <a:schemeClr val="accent5"/>
                </a:solidFill>
              </a:rPr>
              <a:t>distributed ledger</a:t>
            </a:r>
            <a:r>
              <a:rPr lang="en-US" baseline="30000" dirty="0">
                <a:solidFill>
                  <a:schemeClr val="accent5"/>
                </a:solidFill>
              </a:rPr>
              <a:t>[1]</a:t>
            </a:r>
            <a:r>
              <a:rPr lang="en-US" i="1" dirty="0">
                <a:solidFill>
                  <a:schemeClr val="accent5"/>
                </a:solidFill>
              </a:rPr>
              <a:t> </a:t>
            </a:r>
            <a:r>
              <a:rPr lang="en-US" dirty="0"/>
              <a:t>is a </a:t>
            </a:r>
            <a:r>
              <a:rPr lang="en-US" dirty="0">
                <a:solidFill>
                  <a:schemeClr val="accent5"/>
                </a:solidFill>
              </a:rPr>
              <a:t>consensus of replicated, shared, and synchronized digital data</a:t>
            </a:r>
            <a:r>
              <a:rPr lang="en-US" dirty="0"/>
              <a:t> where there is no central administrator or centralized data storage.</a:t>
            </a:r>
          </a:p>
          <a:p>
            <a:r>
              <a:rPr lang="en-US" dirty="0"/>
              <a:t>Distributed ledgers </a:t>
            </a:r>
            <a:r>
              <a:rPr lang="en-US" dirty="0">
                <a:solidFill>
                  <a:schemeClr val="accent5"/>
                </a:solidFill>
              </a:rPr>
              <a:t>make use of data structures to store the transactions</a:t>
            </a:r>
            <a:r>
              <a:rPr lang="en-US"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468085"/>
            <a:ext cx="6340197" cy="261610"/>
          </a:xfrm>
          <a:prstGeom prst="rect">
            <a:avLst/>
          </a:prstGeom>
          <a:noFill/>
        </p:spPr>
        <p:txBody>
          <a:bodyPr wrap="none" rtlCol="0">
            <a:spAutoFit/>
          </a:bodyPr>
          <a:lstStyle/>
          <a:p>
            <a:r>
              <a:rPr lang="en-US" sz="1100" dirty="0"/>
              <a:t>[1] UK Government - Office for Science, “Distributed Ledger Technology: beyond block chain,” London, 2016.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9" name="Picture 8" descr="A close up of text on a white background&#13;&#10;&#13;&#10;Description automatically generated">
            <a:extLst>
              <a:ext uri="{FF2B5EF4-FFF2-40B4-BE49-F238E27FC236}">
                <a16:creationId xmlns:a16="http://schemas.microsoft.com/office/drawing/2014/main" id="{C7188890-1EC0-5A45-B9AE-FCBCD9B43308}"/>
              </a:ext>
            </a:extLst>
          </p:cNvPr>
          <p:cNvPicPr>
            <a:picLocks noChangeAspect="1"/>
          </p:cNvPicPr>
          <p:nvPr/>
        </p:nvPicPr>
        <p:blipFill>
          <a:blip r:embed="rId2"/>
          <a:stretch>
            <a:fillRect/>
          </a:stretch>
        </p:blipFill>
        <p:spPr>
          <a:xfrm>
            <a:off x="7258265" y="1479554"/>
            <a:ext cx="3403600" cy="2171700"/>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84A6615A-960F-F54D-BC36-6129BC84F868}"/>
              </a:ext>
            </a:extLst>
          </p:cNvPr>
          <p:cNvPicPr>
            <a:picLocks noChangeAspect="1"/>
          </p:cNvPicPr>
          <p:nvPr/>
        </p:nvPicPr>
        <p:blipFill>
          <a:blip r:embed="rId3"/>
          <a:stretch>
            <a:fillRect/>
          </a:stretch>
        </p:blipFill>
        <p:spPr>
          <a:xfrm>
            <a:off x="8154030" y="3714751"/>
            <a:ext cx="1663700" cy="2628900"/>
          </a:xfrm>
          <a:prstGeom prst="rect">
            <a:avLst/>
          </a:prstGeom>
        </p:spPr>
      </p:pic>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4" name="Picture 3">
            <a:extLst>
              <a:ext uri="{FF2B5EF4-FFF2-40B4-BE49-F238E27FC236}">
                <a16:creationId xmlns:a16="http://schemas.microsoft.com/office/drawing/2014/main" id="{E9035A75-299A-9E4E-9B8A-0B22822648FA}"/>
              </a:ext>
            </a:extLst>
          </p:cNvPr>
          <p:cNvPicPr>
            <a:picLocks noChangeAspect="1"/>
          </p:cNvPicPr>
          <p:nvPr/>
        </p:nvPicPr>
        <p:blipFill>
          <a:blip r:embed="rId2"/>
          <a:stretch>
            <a:fillRect/>
          </a:stretch>
        </p:blipFill>
        <p:spPr>
          <a:xfrm>
            <a:off x="7029612" y="1780654"/>
            <a:ext cx="3246709" cy="3596213"/>
          </a:xfrm>
          <a:prstGeom prst="rect">
            <a:avLst/>
          </a:prstGeom>
        </p:spPr>
      </p:pic>
      <p:pic>
        <p:nvPicPr>
          <p:cNvPr id="6" name="Picture 5">
            <a:extLst>
              <a:ext uri="{FF2B5EF4-FFF2-40B4-BE49-F238E27FC236}">
                <a16:creationId xmlns:a16="http://schemas.microsoft.com/office/drawing/2014/main" id="{97597F7D-B12D-E34E-9356-26F83471F354}"/>
              </a:ext>
            </a:extLst>
          </p:cNvPr>
          <p:cNvPicPr>
            <a:picLocks noChangeAspect="1"/>
          </p:cNvPicPr>
          <p:nvPr/>
        </p:nvPicPr>
        <p:blipFill rotWithShape="1">
          <a:blip r:embed="rId3"/>
          <a:srcRect t="28822" r="81088" b="31064"/>
          <a:stretch/>
        </p:blipFill>
        <p:spPr>
          <a:xfrm>
            <a:off x="8014177" y="5543879"/>
            <a:ext cx="1277578" cy="261610"/>
          </a:xfrm>
          <a:prstGeom prst="rect">
            <a:avLst/>
          </a:prstGeom>
        </p:spPr>
      </p:pic>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943099"/>
            <a:ext cx="6802437" cy="3862389"/>
          </a:xfrm>
        </p:spPr>
        <p:txBody>
          <a:bodyPr>
            <a:normAutofit/>
          </a:bodyPr>
          <a:lstStyle/>
          <a:p>
            <a:pPr marL="0" indent="0">
              <a:buNone/>
            </a:pPr>
            <a:r>
              <a:rPr lang="en-US" b="1" dirty="0">
                <a:solidFill>
                  <a:schemeClr val="accent5"/>
                </a:solidFill>
              </a:rPr>
              <a:t>Coding the Data Structures</a:t>
            </a:r>
          </a:p>
          <a:p>
            <a:pPr marL="0" indent="0">
              <a:buNone/>
            </a:pPr>
            <a:r>
              <a:rPr lang="en-US" dirty="0"/>
              <a:t>Code has to be written in way that enables the gathering of information to </a:t>
            </a:r>
            <a:r>
              <a:rPr lang="en-US" dirty="0">
                <a:solidFill>
                  <a:schemeClr val="accent5"/>
                </a:solidFill>
              </a:rPr>
              <a:t>compare them with respect to the three key metrics</a:t>
            </a:r>
            <a:r>
              <a:rPr lang="en-US" dirty="0"/>
              <a: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pic>
        <p:nvPicPr>
          <p:cNvPr id="11" name="Picture 10">
            <a:extLst>
              <a:ext uri="{FF2B5EF4-FFF2-40B4-BE49-F238E27FC236}">
                <a16:creationId xmlns:a16="http://schemas.microsoft.com/office/drawing/2014/main" id="{07E6B48C-8712-EA42-BFDC-4323CE544F16}"/>
              </a:ext>
            </a:extLst>
          </p:cNvPr>
          <p:cNvPicPr>
            <a:picLocks noChangeAspect="1"/>
          </p:cNvPicPr>
          <p:nvPr/>
        </p:nvPicPr>
        <p:blipFill>
          <a:blip r:embed="rId2"/>
          <a:stretch>
            <a:fillRect/>
          </a:stretch>
        </p:blipFill>
        <p:spPr>
          <a:xfrm>
            <a:off x="8146089" y="2278039"/>
            <a:ext cx="3288460" cy="2301922"/>
          </a:xfrm>
          <a:prstGeom prst="rect">
            <a:avLst/>
          </a:prstGeom>
        </p:spPr>
      </p:pic>
    </p:spTree>
    <p:extLst>
      <p:ext uri="{BB962C8B-B14F-4D97-AF65-F5344CB8AC3E}">
        <p14:creationId xmlns:p14="http://schemas.microsoft.com/office/powerpoint/2010/main" val="13538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Code</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pic>
        <p:nvPicPr>
          <p:cNvPr id="2" name="Picture 1">
            <a:extLst>
              <a:ext uri="{FF2B5EF4-FFF2-40B4-BE49-F238E27FC236}">
                <a16:creationId xmlns:a16="http://schemas.microsoft.com/office/drawing/2014/main" id="{95097B54-25D1-954A-99B7-0D88C00AD507}"/>
              </a:ext>
            </a:extLst>
          </p:cNvPr>
          <p:cNvPicPr>
            <a:picLocks noChangeAspect="1"/>
          </p:cNvPicPr>
          <p:nvPr/>
        </p:nvPicPr>
        <p:blipFill>
          <a:blip r:embed="rId2"/>
          <a:stretch>
            <a:fillRect/>
          </a:stretch>
        </p:blipFill>
        <p:spPr>
          <a:xfrm>
            <a:off x="7178723" y="1849930"/>
            <a:ext cx="4343400" cy="3403600"/>
          </a:xfrm>
          <a:prstGeom prst="rect">
            <a:avLst/>
          </a:prstGeom>
        </p:spPr>
      </p:pic>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pic>
        <p:nvPicPr>
          <p:cNvPr id="2" name="Picture 1">
            <a:extLst>
              <a:ext uri="{FF2B5EF4-FFF2-40B4-BE49-F238E27FC236}">
                <a16:creationId xmlns:a16="http://schemas.microsoft.com/office/drawing/2014/main" id="{36A03E71-6194-6647-B34B-AC93CD14D2BE}"/>
              </a:ext>
            </a:extLst>
          </p:cNvPr>
          <p:cNvPicPr>
            <a:picLocks noChangeAspect="1"/>
          </p:cNvPicPr>
          <p:nvPr/>
        </p:nvPicPr>
        <p:blipFill>
          <a:blip r:embed="rId2"/>
          <a:stretch>
            <a:fillRect/>
          </a:stretch>
        </p:blipFill>
        <p:spPr>
          <a:xfrm>
            <a:off x="7748933" y="440266"/>
            <a:ext cx="2912933" cy="5977467"/>
          </a:xfrm>
          <a:prstGeom prst="rect">
            <a:avLst/>
          </a:prstGeom>
        </p:spPr>
      </p:pic>
    </p:spTree>
    <p:extLst>
      <p:ext uri="{BB962C8B-B14F-4D97-AF65-F5344CB8AC3E}">
        <p14:creationId xmlns:p14="http://schemas.microsoft.com/office/powerpoint/2010/main" val="23683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account-chain of transactions.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generateCube</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pic>
        <p:nvPicPr>
          <p:cNvPr id="10" name="Picture 9">
            <a:extLst>
              <a:ext uri="{FF2B5EF4-FFF2-40B4-BE49-F238E27FC236}">
                <a16:creationId xmlns:a16="http://schemas.microsoft.com/office/drawing/2014/main" id="{23A54135-1367-F24B-97AA-69BF9AFE56EA}"/>
              </a:ext>
            </a:extLst>
          </p:cNvPr>
          <p:cNvPicPr>
            <a:picLocks noChangeAspect="1"/>
          </p:cNvPicPr>
          <p:nvPr/>
        </p:nvPicPr>
        <p:blipFill>
          <a:blip r:embed="rId2"/>
          <a:stretch>
            <a:fillRect/>
          </a:stretch>
        </p:blipFill>
        <p:spPr>
          <a:xfrm>
            <a:off x="7670166" y="1729935"/>
            <a:ext cx="3582295" cy="3566583"/>
          </a:xfrm>
          <a:prstGeom prst="rect">
            <a:avLst/>
          </a:prstGeom>
        </p:spPr>
      </p:pic>
    </p:spTree>
    <p:extLst>
      <p:ext uri="{BB962C8B-B14F-4D97-AF65-F5344CB8AC3E}">
        <p14:creationId xmlns:p14="http://schemas.microsoft.com/office/powerpoint/2010/main" val="17495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49170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99134"/>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154024"/>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“the design of this system creates unavoidable discrimination of some participants …”[1, p. 1].</a:t>
            </a:r>
          </a:p>
          <a:p>
            <a:r>
              <a:rPr lang="en-US" sz="2000" dirty="0"/>
              <a:t>According to </a:t>
            </a:r>
            <a:r>
              <a:rPr lang="en-US" sz="2000" dirty="0" err="1"/>
              <a:t>LeMahieu</a:t>
            </a:r>
            <a:r>
              <a:rPr lang="en-US" sz="2000" dirty="0"/>
              <a:t>, the researcher behind the block-lattice, “Bitcoin achieves consensus via an economic measure called Proof of Work (</a:t>
            </a:r>
            <a:r>
              <a:rPr lang="en-US" sz="2000" dirty="0" err="1"/>
              <a:t>PoW</a:t>
            </a:r>
            <a:r>
              <a:rPr lang="en-US" sz="2000" dirty="0"/>
              <a:t>). In a </a:t>
            </a:r>
            <a:r>
              <a:rPr lang="en-US" sz="2000" dirty="0" err="1"/>
              <a:t>PoW</a:t>
            </a:r>
            <a:r>
              <a:rPr lang="en-US" sz="2000" dirty="0"/>
              <a:t> system participants compete to compute a number, called a nonce … The finder of a valid nonce is then allowed to add the block to the blockchain; therefore, those who exhaust more computational resources to compute a nonce play a greater role in the state of the blockchain. [2,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34111"/>
            <a:ext cx="5347939" cy="430887"/>
          </a:xfrm>
          <a:prstGeom prst="rect">
            <a:avLst/>
          </a:prstGeom>
          <a:noFill/>
        </p:spPr>
        <p:txBody>
          <a:bodyPr wrap="none" rtlCol="0">
            <a:spAutoFit/>
          </a:bodyPr>
          <a:lstStyle/>
          <a:p>
            <a:r>
              <a:rPr lang="en-US" sz="1100" dirty="0"/>
              <a:t>[1] S. Popov, “The Tangle,” 2018. </a:t>
            </a:r>
          </a:p>
          <a:p>
            <a:r>
              <a:rPr lang="en-US" sz="1100" dirty="0"/>
              <a:t>[2]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r>
              <a:rPr lang="en-US" sz="2000" dirty="0"/>
              <a:t>Key metrics:</a:t>
            </a:r>
          </a:p>
          <a:p>
            <a:r>
              <a:rPr lang="en-US" sz="2000" dirty="0">
                <a:solidFill>
                  <a:schemeClr val="accent5"/>
                </a:solidFill>
              </a:rPr>
              <a:t>Throughput:</a:t>
            </a:r>
            <a:r>
              <a:rPr lang="en-US" sz="2000" dirty="0"/>
              <a:t> measured in number of transactions per second.</a:t>
            </a:r>
          </a:p>
          <a:p>
            <a:r>
              <a:rPr lang="en-US" sz="2000" dirty="0">
                <a:solidFill>
                  <a:schemeClr val="accent5"/>
                </a:solidFill>
              </a:rPr>
              <a:t>Latency:</a:t>
            </a:r>
            <a:r>
              <a:rPr lang="en-US" sz="2000" dirty="0"/>
              <a:t> measured in number of seconds to confirm a transaction.</a:t>
            </a:r>
          </a:p>
          <a:p>
            <a:r>
              <a:rPr lang="en-US" sz="2000" dirty="0">
                <a:solidFill>
                  <a:schemeClr val="accent5"/>
                </a:solidFill>
              </a:rPr>
              <a:t>Size:</a:t>
            </a:r>
            <a:r>
              <a:rPr lang="en-US" sz="2000" dirty="0"/>
              <a:t> measured in number of bytes of the data structure.</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DFD4F138-1ED7-9340-A650-FFFB306C2E00}"/>
              </a:ext>
            </a:extLst>
          </p:cNvPr>
          <p:cNvSpPr txBox="1">
            <a:spLocks/>
          </p:cNvSpPr>
          <p:nvPr/>
        </p:nvSpPr>
        <p:spPr>
          <a:xfrm>
            <a:off x="1425960" y="5180519"/>
            <a:ext cx="9198864" cy="1054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To measure this metrics, </a:t>
            </a:r>
            <a:r>
              <a:rPr lang="en-US" sz="2000" dirty="0">
                <a:solidFill>
                  <a:schemeClr val="accent5"/>
                </a:solidFill>
              </a:rPr>
              <a:t>transactions are submitted to the network</a:t>
            </a:r>
            <a:r>
              <a:rPr lang="en-US" sz="2000" dirty="0"/>
              <a:t> by nodes which store the transactions in their copy of the data structure and then share this information with their peers. </a:t>
            </a:r>
          </a:p>
        </p:txBody>
      </p:sp>
    </p:spTree>
    <p:extLst>
      <p:ext uri="{BB962C8B-B14F-4D97-AF65-F5344CB8AC3E}">
        <p14:creationId xmlns:p14="http://schemas.microsoft.com/office/powerpoint/2010/main" val="592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a:p>
            <a:pPr lvl="1"/>
            <a:r>
              <a:rPr lang="en-US" dirty="0"/>
              <a:t>Size</a:t>
            </a:r>
          </a:p>
          <a:p>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1787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53082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60242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 (In Progress)</a:t>
            </a:r>
            <a:endParaRPr lang="en-US" sz="2000" dirty="0"/>
          </a:p>
          <a:p>
            <a:pPr marL="0" indent="0">
              <a:buNone/>
            </a:pPr>
            <a:r>
              <a:rPr lang="en-US" sz="2000" dirty="0"/>
              <a:t>Aim is to be able to </a:t>
            </a:r>
            <a:r>
              <a:rPr lang="en-US" sz="2000" dirty="0">
                <a:solidFill>
                  <a:schemeClr val="accent5"/>
                </a:solidFill>
              </a:rPr>
              <a:t>classify data structures according to</a:t>
            </a:r>
            <a:r>
              <a:rPr lang="en-US" sz="2000" dirty="0"/>
              <a:t> their impact on:</a:t>
            </a:r>
          </a:p>
          <a:p>
            <a:pPr marL="914400" lvl="1" indent="-457200">
              <a:buFont typeface="+mj-lt"/>
              <a:buAutoNum type="arabicPeriod"/>
            </a:pPr>
            <a:r>
              <a:rPr lang="en-US" sz="1800" dirty="0"/>
              <a:t>Quality Attributes of Throughput, Latency, and Size</a:t>
            </a:r>
          </a:p>
          <a:p>
            <a:pPr marL="457200" lvl="1" indent="0">
              <a:buNone/>
            </a:pPr>
            <a:endParaRPr lang="en-US" sz="1800" dirty="0"/>
          </a:p>
          <a:p>
            <a:endParaRPr lang="en-US" sz="2000" dirty="0"/>
          </a:p>
          <a:p>
            <a:endParaRPr lang="en-US" sz="2000" dirty="0"/>
          </a:p>
          <a:p>
            <a:endParaRPr lang="en-US" sz="2000" dirty="0"/>
          </a:p>
          <a:p>
            <a:endParaRPr lang="en-US" sz="2000" dirty="0"/>
          </a:p>
          <a:p>
            <a:pPr marL="0" indent="0">
              <a:buNone/>
            </a:pPr>
            <a:r>
              <a:rPr lang="en-US" sz="2000" dirty="0"/>
              <a:t>The method of classification that is used </a:t>
            </a:r>
            <a:r>
              <a:rPr lang="en-US" sz="2000" dirty="0">
                <a:solidFill>
                  <a:schemeClr val="accent5"/>
                </a:solidFill>
              </a:rPr>
              <a:t>mirrors the method used by Xu et al.</a:t>
            </a:r>
            <a:r>
              <a:rPr lang="en-US" sz="2000" baseline="30000" dirty="0">
                <a:solidFill>
                  <a:schemeClr val="accent5"/>
                </a:solidFill>
              </a:rPr>
              <a:t>[1]</a:t>
            </a:r>
            <a:r>
              <a:rPr lang="en-US" sz="2000" dirty="0">
                <a:solidFill>
                  <a:schemeClr val="accent5"/>
                </a:solidFill>
              </a:rPr>
              <a:t> in their </a:t>
            </a:r>
            <a:r>
              <a:rPr lang="en-US" sz="2000" i="1" dirty="0">
                <a:solidFill>
                  <a:schemeClr val="accent5"/>
                </a:solidFill>
              </a:rPr>
              <a:t>Taxonomy of Blockchain-Based Systems</a:t>
            </a:r>
            <a:r>
              <a:rPr lang="en-US" sz="2000" dirty="0"/>
              <a:t>.</a:t>
            </a:r>
          </a:p>
          <a:p>
            <a:pPr lvl="1"/>
            <a:endParaRPr lang="en-US" sz="1800" dirty="0"/>
          </a:p>
          <a:p>
            <a:pPr lvl="1"/>
            <a:endParaRPr lang="en-US" sz="1800" dirty="0"/>
          </a:p>
          <a:p>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pic>
        <p:nvPicPr>
          <p:cNvPr id="13" name="Picture 12">
            <a:extLst>
              <a:ext uri="{FF2B5EF4-FFF2-40B4-BE49-F238E27FC236}">
                <a16:creationId xmlns:a16="http://schemas.microsoft.com/office/drawing/2014/main" id="{22934A2B-C984-A14F-B001-1CF6D683C131}"/>
              </a:ext>
            </a:extLst>
          </p:cNvPr>
          <p:cNvPicPr>
            <a:picLocks noChangeAspect="1"/>
          </p:cNvPicPr>
          <p:nvPr/>
        </p:nvPicPr>
        <p:blipFill>
          <a:blip r:embed="rId2"/>
          <a:stretch>
            <a:fillRect/>
          </a:stretch>
        </p:blipFill>
        <p:spPr>
          <a:xfrm>
            <a:off x="3682666" y="2854035"/>
            <a:ext cx="4375572" cy="2085110"/>
          </a:xfrm>
          <a:prstGeom prst="rect">
            <a:avLst/>
          </a:prstGeom>
          <a:solidFill>
            <a:schemeClr val="tx1"/>
          </a:solidFill>
        </p:spPr>
      </p:pic>
    </p:spTree>
    <p:extLst>
      <p:ext uri="{BB962C8B-B14F-4D97-AF65-F5344CB8AC3E}">
        <p14:creationId xmlns:p14="http://schemas.microsoft.com/office/powerpoint/2010/main" val="38738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FF2A-12C8-C348-BF8D-048DB34D4244}"/>
              </a:ext>
            </a:extLst>
          </p:cNvPr>
          <p:cNvSpPr>
            <a:spLocks noGrp="1"/>
          </p:cNvSpPr>
          <p:nvPr>
            <p:ph type="title"/>
          </p:nvPr>
        </p:nvSpPr>
        <p:spPr>
          <a:xfrm>
            <a:off x="1141413" y="502403"/>
            <a:ext cx="9905998" cy="1478570"/>
          </a:xfrm>
        </p:spPr>
        <p:txBody>
          <a:bodyPr/>
          <a:lstStyle/>
          <a:p>
            <a:r>
              <a:rPr lang="en-US" dirty="0">
                <a:solidFill>
                  <a:schemeClr val="tx2"/>
                </a:solidFill>
              </a:rPr>
              <a:t>Pool of Evaluators</a:t>
            </a:r>
          </a:p>
        </p:txBody>
      </p:sp>
      <p:sp>
        <p:nvSpPr>
          <p:cNvPr id="3" name="Content Placeholder 2">
            <a:extLst>
              <a:ext uri="{FF2B5EF4-FFF2-40B4-BE49-F238E27FC236}">
                <a16:creationId xmlns:a16="http://schemas.microsoft.com/office/drawing/2014/main" id="{4F93BE96-F07D-DA4B-80FB-4F989D8429A5}"/>
              </a:ext>
            </a:extLst>
          </p:cNvPr>
          <p:cNvSpPr>
            <a:spLocks noGrp="1"/>
          </p:cNvSpPr>
          <p:nvPr>
            <p:ph idx="1"/>
          </p:nvPr>
        </p:nvSpPr>
        <p:spPr>
          <a:xfrm>
            <a:off x="1141412" y="2133372"/>
            <a:ext cx="9905999" cy="3541714"/>
          </a:xfrm>
        </p:spPr>
        <p:txBody>
          <a:bodyPr/>
          <a:lstStyle/>
          <a:p>
            <a:pPr marL="0" indent="0">
              <a:buNone/>
            </a:pPr>
            <a:r>
              <a:rPr lang="en-US" b="1" dirty="0">
                <a:solidFill>
                  <a:schemeClr val="accent5"/>
                </a:solidFill>
              </a:rPr>
              <a:t>With Knowledge of Blockchain Technology</a:t>
            </a:r>
          </a:p>
          <a:p>
            <a:r>
              <a:rPr lang="en-US" dirty="0"/>
              <a:t>Harold Castro</a:t>
            </a:r>
          </a:p>
          <a:p>
            <a:r>
              <a:rPr lang="en-US" dirty="0"/>
              <a:t>Diego Casas - Solution Engineer (IaaS + Blockchain) at Oracle</a:t>
            </a:r>
          </a:p>
          <a:p>
            <a:endParaRPr lang="en-US" dirty="0"/>
          </a:p>
          <a:p>
            <a:pPr marL="0" indent="0">
              <a:buNone/>
            </a:pPr>
            <a:r>
              <a:rPr lang="en-US" b="1" dirty="0">
                <a:solidFill>
                  <a:schemeClr val="accent5"/>
                </a:solidFill>
              </a:rPr>
              <a:t>With Knowledge of Algorithms/Data Structures</a:t>
            </a:r>
          </a:p>
          <a:p>
            <a:r>
              <a:rPr lang="en-US" dirty="0"/>
              <a:t>Rodrigo Cardoso</a:t>
            </a:r>
          </a:p>
        </p:txBody>
      </p:sp>
      <p:sp>
        <p:nvSpPr>
          <p:cNvPr id="4" name="Slide Number Placeholder 3">
            <a:extLst>
              <a:ext uri="{FF2B5EF4-FFF2-40B4-BE49-F238E27FC236}">
                <a16:creationId xmlns:a16="http://schemas.microsoft.com/office/drawing/2014/main" id="{B61F946B-FC3C-1149-AFCA-8F0197DA1325}"/>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71962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700213"/>
            <a:ext cx="9905999" cy="4090988"/>
          </a:xfrm>
        </p:spPr>
        <p:txBody>
          <a:bodyPr>
            <a:normAutofit fontScale="70000" lnSpcReduction="20000"/>
          </a:bodyPr>
          <a:lstStyle/>
          <a:p>
            <a:pPr marL="0" indent="0">
              <a:buNone/>
            </a:pPr>
            <a:r>
              <a:rPr lang="en-US" b="1" dirty="0">
                <a:solidFill>
                  <a:schemeClr val="accent5"/>
                </a:solidFill>
              </a:rPr>
              <a:t>Main Goal</a:t>
            </a:r>
          </a:p>
          <a:p>
            <a:pPr marL="0" indent="0">
              <a:buNone/>
            </a:pP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satisfy a group of quality attributes of distributed systems</a:t>
            </a:r>
            <a:r>
              <a:rPr lang="en-US" dirty="0"/>
              <a:t>.</a:t>
            </a:r>
          </a:p>
          <a:p>
            <a:pPr marL="0" indent="0">
              <a:buNone/>
            </a:pPr>
            <a:endParaRPr lang="en-US" dirty="0"/>
          </a:p>
          <a:p>
            <a:pPr marL="0" lvl="0" indent="0">
              <a:buNone/>
            </a:pPr>
            <a:r>
              <a:rPr lang="en-US" b="1" dirty="0">
                <a:solidFill>
                  <a:schemeClr val="accent5"/>
                </a:solidFill>
              </a:rPr>
              <a:t>Specific Goals</a:t>
            </a:r>
          </a:p>
          <a:p>
            <a:pPr lvl="0"/>
            <a:r>
              <a:rPr lang="en-US" dirty="0">
                <a:solidFill>
                  <a:srgbClr val="63A0CC"/>
                </a:solidFill>
              </a:rPr>
              <a:t>Implement</a:t>
            </a:r>
            <a:r>
              <a:rPr lang="en-US" dirty="0"/>
              <a:t> three distributed data structures in a way that allows for comparison in terms of the three technical challenges identified for this technology.</a:t>
            </a:r>
          </a:p>
          <a:p>
            <a:pPr lvl="0"/>
            <a:r>
              <a:rPr lang="en-US" dirty="0">
                <a:solidFill>
                  <a:srgbClr val="63A0CC"/>
                </a:solidFill>
              </a:rPr>
              <a:t>Qualitatively evaluate and compare </a:t>
            </a:r>
            <a:r>
              <a:rPr lang="en-US" dirty="0"/>
              <a:t>the data structures in terms of the five fundamental properties of blockchains.</a:t>
            </a:r>
          </a:p>
          <a:p>
            <a:pPr lvl="0"/>
            <a:r>
              <a:rPr lang="en-US" dirty="0">
                <a:solidFill>
                  <a:srgbClr val="63A0CC"/>
                </a:solidFill>
              </a:rPr>
              <a:t>Quantitatively evaluate and compare </a:t>
            </a:r>
            <a:r>
              <a:rPr lang="en-US" dirty="0"/>
              <a:t>the data structures in terms of the three technical challenges.</a:t>
            </a:r>
          </a:p>
          <a:p>
            <a:pPr lvl="0"/>
            <a:r>
              <a:rPr lang="en-US" dirty="0">
                <a:solidFill>
                  <a:srgbClr val="63A0CC"/>
                </a:solidFill>
              </a:rPr>
              <a:t>Classify</a:t>
            </a:r>
            <a:r>
              <a:rPr lang="en-US" dirty="0"/>
              <a:t> the different data structures according to their impact on the five fundamental properties of blockchains and the three technical challenges identified for this technology.</a:t>
            </a:r>
          </a:p>
          <a:p>
            <a:pPr marL="0" indent="0">
              <a:buNone/>
            </a:pPr>
            <a:endParaRPr lang="en-US"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1E42-8A96-3746-9F46-C0885787DAD2}"/>
              </a:ext>
            </a:extLst>
          </p:cNvPr>
          <p:cNvSpPr>
            <a:spLocks noGrp="1"/>
          </p:cNvSpPr>
          <p:nvPr>
            <p:ph type="title"/>
          </p:nvPr>
        </p:nvSpPr>
        <p:spPr/>
        <p:txBody>
          <a:bodyPr/>
          <a:lstStyle/>
          <a:p>
            <a:r>
              <a:rPr lang="en-US" dirty="0">
                <a:solidFill>
                  <a:schemeClr val="tx2"/>
                </a:solidFill>
              </a:rPr>
              <a:t>Plan for 2019</a:t>
            </a:r>
          </a:p>
        </p:txBody>
      </p:sp>
      <p:sp>
        <p:nvSpPr>
          <p:cNvPr id="3" name="Content Placeholder 2">
            <a:extLst>
              <a:ext uri="{FF2B5EF4-FFF2-40B4-BE49-F238E27FC236}">
                <a16:creationId xmlns:a16="http://schemas.microsoft.com/office/drawing/2014/main" id="{B87DB9B6-AF91-3540-AC79-32CFE5E54AC9}"/>
              </a:ext>
            </a:extLst>
          </p:cNvPr>
          <p:cNvSpPr>
            <a:spLocks noGrp="1"/>
          </p:cNvSpPr>
          <p:nvPr>
            <p:ph idx="1"/>
          </p:nvPr>
        </p:nvSpPr>
        <p:spPr>
          <a:xfrm>
            <a:off x="2635034" y="2249487"/>
            <a:ext cx="6921932" cy="3541714"/>
          </a:xfrm>
        </p:spPr>
        <p:txBody>
          <a:bodyPr>
            <a:normAutofit fontScale="77500" lnSpcReduction="20000"/>
          </a:bodyPr>
          <a:lstStyle/>
          <a:p>
            <a:pPr marL="457200" indent="-457200">
              <a:buFont typeface="+mj-lt"/>
              <a:buAutoNum type="arabicPeriod"/>
            </a:pPr>
            <a:r>
              <a:rPr lang="en-US" dirty="0"/>
              <a:t>Finish Implementation of Ledger Data Structures ✓</a:t>
            </a:r>
          </a:p>
          <a:p>
            <a:pPr marL="457200" indent="-457200">
              <a:buFont typeface="+mj-lt"/>
              <a:buAutoNum type="arabicPeriod"/>
            </a:pPr>
            <a:r>
              <a:rPr lang="en-US" dirty="0"/>
              <a:t>Set up the environment for the Experiments ✓</a:t>
            </a:r>
          </a:p>
          <a:p>
            <a:pPr marL="457200" indent="-457200">
              <a:buFont typeface="+mj-lt"/>
              <a:buAutoNum type="arabicPeriod"/>
            </a:pPr>
            <a:r>
              <a:rPr lang="en-US" dirty="0"/>
              <a:t>Carry out the Experiments ✓</a:t>
            </a:r>
          </a:p>
          <a:p>
            <a:pPr marL="457200" indent="-457200">
              <a:buFont typeface="+mj-lt"/>
              <a:buAutoNum type="arabicPeriod"/>
            </a:pPr>
            <a:r>
              <a:rPr lang="en-US" dirty="0"/>
              <a:t>Prepare the data for presentation ✓</a:t>
            </a:r>
          </a:p>
          <a:p>
            <a:pPr marL="457200" indent="-457200">
              <a:buFont typeface="+mj-lt"/>
              <a:buAutoNum type="arabicPeriod"/>
            </a:pPr>
            <a:r>
              <a:rPr lang="en-US" dirty="0"/>
              <a:t>Analyze how Data Structures satisfy Fundamental Properties ✓</a:t>
            </a:r>
          </a:p>
          <a:p>
            <a:pPr marL="457200" indent="-457200">
              <a:buFont typeface="+mj-lt"/>
              <a:buAutoNum type="arabicPeriod"/>
            </a:pPr>
            <a:r>
              <a:rPr lang="en-US" dirty="0"/>
              <a:t>Classify the Data Structures</a:t>
            </a:r>
          </a:p>
          <a:p>
            <a:pPr marL="457200" indent="-457200">
              <a:buFont typeface="+mj-lt"/>
              <a:buAutoNum type="arabicPeriod"/>
            </a:pPr>
            <a:r>
              <a:rPr lang="en-US" dirty="0"/>
              <a:t>Prepare the final document</a:t>
            </a:r>
          </a:p>
          <a:p>
            <a:pPr marL="457200" indent="-457200">
              <a:buFont typeface="+mj-lt"/>
              <a:buAutoNum type="arabicPeriod"/>
            </a:pPr>
            <a:r>
              <a:rPr lang="en-US" dirty="0"/>
              <a:t>Prepare the final presentation</a:t>
            </a:r>
          </a:p>
        </p:txBody>
      </p:sp>
      <p:sp>
        <p:nvSpPr>
          <p:cNvPr id="4" name="Slide Number Placeholder 3">
            <a:extLst>
              <a:ext uri="{FF2B5EF4-FFF2-40B4-BE49-F238E27FC236}">
                <a16:creationId xmlns:a16="http://schemas.microsoft.com/office/drawing/2014/main" id="{65495153-153F-7F47-A9C7-F58863E87ADF}"/>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398030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2300</TotalTime>
  <Words>2337</Words>
  <Application>Microsoft Macintosh PowerPoint</Application>
  <PresentationFormat>Widescreen</PresentationFormat>
  <Paragraphs>252</Paragraphs>
  <Slides>35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Tw Cen MT</vt:lpstr>
      <vt:lpstr>Circuit</vt:lpstr>
      <vt:lpstr>Comparison of underlying data structures for distributed ledgers</vt:lpstr>
      <vt:lpstr>Context</vt:lpstr>
      <vt:lpstr>Research problem</vt:lpstr>
      <vt:lpstr>Goals</vt:lpstr>
      <vt:lpstr>Plan for 2019</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Data structure implementations</vt:lpstr>
      <vt:lpstr>P2p Code</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Pool of Evaluators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226</cp:revision>
  <cp:lastPrinted>2018-11-27T23:38:49Z</cp:lastPrinted>
  <dcterms:created xsi:type="dcterms:W3CDTF">2018-09-09T23:13:17Z</dcterms:created>
  <dcterms:modified xsi:type="dcterms:W3CDTF">2019-03-30T15:07:16Z</dcterms:modified>
</cp:coreProperties>
</file>